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8" r:id="rId2"/>
    <p:sldId id="362" r:id="rId3"/>
    <p:sldId id="340" r:id="rId4"/>
    <p:sldId id="333" r:id="rId5"/>
    <p:sldId id="291" r:id="rId6"/>
    <p:sldId id="292" r:id="rId7"/>
    <p:sldId id="293" r:id="rId8"/>
    <p:sldId id="355" r:id="rId9"/>
    <p:sldId id="364" r:id="rId10"/>
    <p:sldId id="365" r:id="rId11"/>
    <p:sldId id="301" r:id="rId12"/>
    <p:sldId id="341" r:id="rId13"/>
    <p:sldId id="342" r:id="rId14"/>
    <p:sldId id="343" r:id="rId15"/>
    <p:sldId id="346" r:id="rId16"/>
    <p:sldId id="358" r:id="rId17"/>
    <p:sldId id="345" r:id="rId18"/>
    <p:sldId id="359" r:id="rId19"/>
    <p:sldId id="347" r:id="rId20"/>
    <p:sldId id="352" r:id="rId21"/>
    <p:sldId id="348" r:id="rId22"/>
    <p:sldId id="353" r:id="rId23"/>
    <p:sldId id="350" r:id="rId24"/>
    <p:sldId id="360" r:id="rId25"/>
    <p:sldId id="361" r:id="rId26"/>
    <p:sldId id="330" r:id="rId27"/>
    <p:sldId id="279" r:id="rId28"/>
    <p:sldId id="338" r:id="rId29"/>
    <p:sldId id="339" r:id="rId30"/>
    <p:sldId id="363" r:id="rId31"/>
    <p:sldId id="356" r:id="rId32"/>
    <p:sldId id="357" r:id="rId33"/>
    <p:sldId id="366" r:id="rId34"/>
    <p:sldId id="34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EA72E"/>
    <a:srgbClr val="61BEA4"/>
    <a:srgbClr val="2E92A2"/>
    <a:srgbClr val="BEBEBE"/>
    <a:srgbClr val="FFB651"/>
    <a:srgbClr val="AA3F5D"/>
    <a:srgbClr val="F6CBBB"/>
    <a:srgbClr val="FFFFFF"/>
    <a:srgbClr val="BFD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1768" autoAdjust="0"/>
  </p:normalViewPr>
  <p:slideViewPr>
    <p:cSldViewPr snapToGrid="0">
      <p:cViewPr varScale="1">
        <p:scale>
          <a:sx n="93" d="100"/>
          <a:sy n="93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Have A change color when you say “A evolved”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Scratch </a:t>
            </a:r>
            <a:r>
              <a:rPr lang="en-US" dirty="0" err="1"/>
              <a:t>prev</a:t>
            </a:r>
            <a:r>
              <a:rPr lang="en-US" dirty="0"/>
              <a:t>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title (eco evo effects)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9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4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 foods not the same maybe</a:t>
            </a:r>
          </a:p>
          <a:p>
            <a:r>
              <a:rPr lang="en-US" dirty="0"/>
              <a:t>Talk a bit about tradeoffs between K and r (not something we are used to observing in most systems)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1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eco-evo more</a:t>
            </a:r>
          </a:p>
          <a:p>
            <a:endParaRPr lang="en-US" dirty="0"/>
          </a:p>
          <a:p>
            <a:r>
              <a:rPr lang="en-US" dirty="0"/>
              <a:t>Think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ACE4B-CF1E-C15A-9215-FB38D00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F2E42-D9B4-9ECD-E335-C8B6CC163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770C2-B7D1-4D41-B77A-E168584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15BC-276D-1BC6-8950-B4D0A317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C46D-55DB-9B62-A5E9-D5009082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7993-DC6C-C6DB-95E5-97141E2D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35719-1E15-969F-16F9-8264C1B0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5491-1743-FBA3-C970-82D44605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D05B-EC47-3F9B-CF0F-F0A4E071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C26BB-F818-2306-A633-24A2D9930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7E6FE-6640-8BEA-72E0-9D2C96F71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02FB1-6041-9C0D-4BE8-9850386F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6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effects of temp on pitcher plants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common garden, replace “plasticity buffer”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0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(Type III)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3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Dots? Line color would be weird. No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4.jpeg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3" Type="http://schemas.openxmlformats.org/officeDocument/2006/relationships/image" Target="../media/image6.emf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11.jpeg"/><Relationship Id="rId4" Type="http://schemas.openxmlformats.org/officeDocument/2006/relationships/image" Target="../media/image7.emf"/><Relationship Id="rId9" Type="http://schemas.microsoft.com/office/2007/relationships/hdphoto" Target="../media/hdphoto2.wdp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jpeg"/><Relationship Id="rId7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jpeg"/><Relationship Id="rId4" Type="http://schemas.openxmlformats.org/officeDocument/2006/relationships/image" Target="../media/image18.jpe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6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Mendelson*,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938F-BDF9-C222-CB9E-7E64E8FD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3209F8E1-718C-D94C-FA20-7E349EA5AF49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06F58-A368-DD34-BFB8-12A8B4B71142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DFE2C-7B65-281E-9C1C-32C39788F2B3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9B84B-D267-E35E-7FE5-A0FAF984AEC6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382C4-E0C3-86EE-138A-89D0618B0602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EE6819-BD20-1B6F-127A-C306482941A8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6F77D4-D920-24F2-799E-7E378C21EC5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BCB4-A9EE-0E1B-1E46-7B878A0674F7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15EF8BF7-5E2D-2EA8-F8EC-14A56B90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C2E4A6-EB21-8520-9395-0CB13D4F1D37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7B585C-1924-D9B3-0ACF-998AC0DBD49B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E05EFAA-6FA6-A950-86F4-DCF3BADE698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95D102F-F859-F6C8-0CFF-C03F4720ED5D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FDA54-BAB8-DF61-30AE-6B8915E6ECD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92C9-2634-DA3E-78F6-0F6341326544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03F4-E6C6-3C51-CB44-317FEE3EF5C7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27235-E573-42F3-0EC2-1F37DBC09325}"/>
              </a:ext>
            </a:extLst>
          </p:cNvPr>
          <p:cNvSpPr txBox="1"/>
          <p:nvPr/>
        </p:nvSpPr>
        <p:spPr>
          <a:xfrm>
            <a:off x="8027613" y="875018"/>
            <a:ext cx="385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4993-42D8-CA5C-F4F5-0793E46CB20A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20D9D-A45D-E3CB-0005-AC54A1559FEB}"/>
              </a:ext>
            </a:extLst>
          </p:cNvPr>
          <p:cNvSpPr txBox="1"/>
          <p:nvPr/>
        </p:nvSpPr>
        <p:spPr>
          <a:xfrm>
            <a:off x="6491435" y="3465829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37222-1FC9-BAD7-6E0A-02DB822AF54A}"/>
              </a:ext>
            </a:extLst>
          </p:cNvPr>
          <p:cNvSpPr txBox="1"/>
          <p:nvPr/>
        </p:nvSpPr>
        <p:spPr>
          <a:xfrm>
            <a:off x="7293258" y="3537277"/>
            <a:ext cx="4698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3699644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22" y="3967694"/>
            <a:ext cx="2950446" cy="1773218"/>
          </a:xfrm>
          <a:prstGeom prst="rect">
            <a:avLst/>
          </a:prstGeom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565895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CE020D0D-56D8-BFDC-4343-461ED12CB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1"/>
          <a:stretch>
            <a:fillRect/>
          </a:stretch>
        </p:blipFill>
        <p:spPr bwMode="auto">
          <a:xfrm>
            <a:off x="10108199" y="637614"/>
            <a:ext cx="2007435" cy="22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Freeform: Shape 14341">
            <a:extLst>
              <a:ext uri="{FF2B5EF4-FFF2-40B4-BE49-F238E27FC236}">
                <a16:creationId xmlns:a16="http://schemas.microsoft.com/office/drawing/2014/main" id="{90FDA92C-A55D-B695-1077-89D1AE5EC267}"/>
              </a:ext>
            </a:extLst>
          </p:cNvPr>
          <p:cNvSpPr/>
          <p:nvPr/>
        </p:nvSpPr>
        <p:spPr>
          <a:xfrm>
            <a:off x="8705096" y="2186395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Oval 14342">
            <a:extLst>
              <a:ext uri="{FF2B5EF4-FFF2-40B4-BE49-F238E27FC236}">
                <a16:creationId xmlns:a16="http://schemas.microsoft.com/office/drawing/2014/main" id="{6E2801AD-0D5F-092C-2C89-989E08C0BFCC}"/>
              </a:ext>
            </a:extLst>
          </p:cNvPr>
          <p:cNvSpPr/>
          <p:nvPr/>
        </p:nvSpPr>
        <p:spPr>
          <a:xfrm>
            <a:off x="7963873" y="1570069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61728" y="2987169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30220" y="2501652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58221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782463" y="3434597"/>
            <a:ext cx="1337811" cy="1343130"/>
          </a:xfrm>
          <a:prstGeom prst="arc">
            <a:avLst>
              <a:gd name="adj1" fmla="val 15463907"/>
              <a:gd name="adj2" fmla="val 125732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334596" y="3048622"/>
            <a:ext cx="203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463605" y="5065955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48366" y="5806498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61189" y="574648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176134" y="5185635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4996468" y="4953216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079498" y="5271074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13222F-41E8-1283-0C3A-28EC57A43627}"/>
              </a:ext>
            </a:extLst>
          </p:cNvPr>
          <p:cNvSpPr txBox="1"/>
          <p:nvPr/>
        </p:nvSpPr>
        <p:spPr>
          <a:xfrm>
            <a:off x="9187723" y="5648688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24-well tissue culture 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9F12-5E9C-4D9C-41EF-18AB5E671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24" y="2626722"/>
            <a:ext cx="2756176" cy="287561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502F885-A2FA-5D34-731C-101DD94AC92C}"/>
              </a:ext>
            </a:extLst>
          </p:cNvPr>
          <p:cNvGrpSpPr/>
          <p:nvPr/>
        </p:nvGrpSpPr>
        <p:grpSpPr>
          <a:xfrm>
            <a:off x="293635" y="161069"/>
            <a:ext cx="2749572" cy="2199658"/>
            <a:chOff x="7204400" y="224251"/>
            <a:chExt cx="4762500" cy="3810000"/>
          </a:xfrm>
        </p:grpSpPr>
        <p:pic>
          <p:nvPicPr>
            <p:cNvPr id="59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7ADE7AD5-7FB4-FE0C-6A2D-77E313C09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C27B9E-F8A4-4460-5E92-CFABB414A203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6F4D7-81D1-7DDD-23E5-A6171349CBFD}"/>
              </a:ext>
            </a:extLst>
          </p:cNvPr>
          <p:cNvSpPr/>
          <p:nvPr/>
        </p:nvSpPr>
        <p:spPr>
          <a:xfrm>
            <a:off x="933450" y="866775"/>
            <a:ext cx="725844" cy="21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F97F09-8A71-D097-0685-80059891902A}"/>
              </a:ext>
            </a:extLst>
          </p:cNvPr>
          <p:cNvSpPr txBox="1"/>
          <p:nvPr/>
        </p:nvSpPr>
        <p:spPr>
          <a:xfrm>
            <a:off x="441747" y="1658150"/>
            <a:ext cx="170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Apalachicola </a:t>
            </a:r>
          </a:p>
          <a:p>
            <a:r>
              <a:rPr lang="en-US" dirty="0"/>
              <a:t>National Forest</a:t>
            </a:r>
          </a:p>
        </p:txBody>
      </p:sp>
      <p:cxnSp>
        <p:nvCxnSpPr>
          <p:cNvPr id="14337" name="Straight Arrow Connector 14336">
            <a:extLst>
              <a:ext uri="{FF2B5EF4-FFF2-40B4-BE49-F238E27FC236}">
                <a16:creationId xmlns:a16="http://schemas.microsoft.com/office/drawing/2014/main" id="{4CFDBB38-0AF6-5AA4-62FB-037ADF5A3544}"/>
              </a:ext>
            </a:extLst>
          </p:cNvPr>
          <p:cNvCxnSpPr>
            <a:endCxn id="62" idx="0"/>
          </p:cNvCxnSpPr>
          <p:nvPr/>
        </p:nvCxnSpPr>
        <p:spPr>
          <a:xfrm flipV="1">
            <a:off x="1133475" y="866775"/>
            <a:ext cx="162897" cy="676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F5E8EAF8-7E63-E8E1-FB3E-D92506F19123}"/>
              </a:ext>
            </a:extLst>
          </p:cNvPr>
          <p:cNvSpPr txBox="1"/>
          <p:nvPr/>
        </p:nvSpPr>
        <p:spPr>
          <a:xfrm>
            <a:off x="9875655" y="516292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Clonal Cultures</a:t>
            </a:r>
          </a:p>
        </p:txBody>
      </p:sp>
      <p:sp>
        <p:nvSpPr>
          <p:cNvPr id="14341" name="Arc 14340">
            <a:extLst>
              <a:ext uri="{FF2B5EF4-FFF2-40B4-BE49-F238E27FC236}">
                <a16:creationId xmlns:a16="http://schemas.microsoft.com/office/drawing/2014/main" id="{396177C2-ED34-02A2-F254-09E9B1F53EC6}"/>
              </a:ext>
            </a:extLst>
          </p:cNvPr>
          <p:cNvSpPr/>
          <p:nvPr/>
        </p:nvSpPr>
        <p:spPr>
          <a:xfrm rot="7834882" flipH="1">
            <a:off x="8096603" y="1744431"/>
            <a:ext cx="3408116" cy="2717863"/>
          </a:xfrm>
          <a:prstGeom prst="arc">
            <a:avLst>
              <a:gd name="adj1" fmla="val 16190396"/>
              <a:gd name="adj2" fmla="val 1935483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4" name="Picture 4">
            <a:extLst>
              <a:ext uri="{FF2B5EF4-FFF2-40B4-BE49-F238E27FC236}">
                <a16:creationId xmlns:a16="http://schemas.microsoft.com/office/drawing/2014/main" id="{B39A0C85-6808-3780-F797-BFBB268AE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8509420" y="2130123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4">
            <a:extLst>
              <a:ext uri="{FF2B5EF4-FFF2-40B4-BE49-F238E27FC236}">
                <a16:creationId xmlns:a16="http://schemas.microsoft.com/office/drawing/2014/main" id="{CB3FB6F6-5664-48AF-44F7-EE1D1086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9592295" y="2167271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4">
            <a:extLst>
              <a:ext uri="{FF2B5EF4-FFF2-40B4-BE49-F238E27FC236}">
                <a16:creationId xmlns:a16="http://schemas.microsoft.com/office/drawing/2014/main" id="{922C5910-2252-00ED-EA43-6F44C6394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8686521" y="2911976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4">
            <a:extLst>
              <a:ext uri="{FF2B5EF4-FFF2-40B4-BE49-F238E27FC236}">
                <a16:creationId xmlns:a16="http://schemas.microsoft.com/office/drawing/2014/main" id="{85073909-7806-2BF7-3678-D524A62C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232803" y="2898142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4">
            <a:extLst>
              <a:ext uri="{FF2B5EF4-FFF2-40B4-BE49-F238E27FC236}">
                <a16:creationId xmlns:a16="http://schemas.microsoft.com/office/drawing/2014/main" id="{C1E8EAFD-441A-F7BC-2599-44AFD30F3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7966495" y="2424179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4">
            <a:extLst>
              <a:ext uri="{FF2B5EF4-FFF2-40B4-BE49-F238E27FC236}">
                <a16:creationId xmlns:a16="http://schemas.microsoft.com/office/drawing/2014/main" id="{75FFC3FD-AD04-B305-01C2-1C2F22D48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9916157" y="2652429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4">
            <a:extLst>
              <a:ext uri="{FF2B5EF4-FFF2-40B4-BE49-F238E27FC236}">
                <a16:creationId xmlns:a16="http://schemas.microsoft.com/office/drawing/2014/main" id="{CFC8830F-1F3B-FBCD-698A-74769163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9326810" y="1603475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4">
            <a:extLst>
              <a:ext uri="{FF2B5EF4-FFF2-40B4-BE49-F238E27FC236}">
                <a16:creationId xmlns:a16="http://schemas.microsoft.com/office/drawing/2014/main" id="{EF813767-92E3-9AC5-4510-FA461208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8938301" y="3591430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 rot="246935" flipV="1">
            <a:off x="8950907" y="4169056"/>
            <a:ext cx="1473857" cy="373684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74314-A6EB-CC10-ABFD-B0C7F9C1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102"/>
          <a:stretch>
            <a:fillRect/>
          </a:stretch>
        </p:blipFill>
        <p:spPr>
          <a:xfrm>
            <a:off x="6674429" y="1225685"/>
            <a:ext cx="2871648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3B9B6-DA44-341C-3E8F-F106B95B7C54}"/>
              </a:ext>
            </a:extLst>
          </p:cNvPr>
          <p:cNvSpPr/>
          <p:nvPr/>
        </p:nvSpPr>
        <p:spPr>
          <a:xfrm>
            <a:off x="6750998" y="122568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DEA1B-EBF1-611A-C8A5-67446A1A403D}"/>
              </a:ext>
            </a:extLst>
          </p:cNvPr>
          <p:cNvSpPr txBox="1"/>
          <p:nvPr/>
        </p:nvSpPr>
        <p:spPr>
          <a:xfrm>
            <a:off x="757278" y="1890117"/>
            <a:ext cx="55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mixed to mimic natural diversity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Mixed cultures fed fish food every 6 days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Left to evolve for 50 generation (120 d) in temperature-controlled growth chambers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25 °C and 30 °C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00" y="806263"/>
            <a:ext cx="6395880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5293100" y="685771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503020" y="1842614"/>
            <a:ext cx="467886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 generation plasticity buffer after evolution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80 new cultures established for full crosses of evolved T, contemporary T, and competition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10 for each three-factor cross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endParaRPr lang="en-US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9819704" y="5451249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734105" y="5451249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9965984" y="5081917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9850415" y="56359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770662" y="56463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BD120-294D-C39F-3F45-228B78B7E550}"/>
              </a:ext>
            </a:extLst>
          </p:cNvPr>
          <p:cNvSpPr txBox="1"/>
          <p:nvPr/>
        </p:nvSpPr>
        <p:spPr>
          <a:xfrm>
            <a:off x="149743" y="553179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2E2261-E7DA-B9FC-E7D8-4FA975DE85D5}"/>
              </a:ext>
            </a:extLst>
          </p:cNvPr>
          <p:cNvCxnSpPr>
            <a:cxnSpLocks/>
          </p:cNvCxnSpPr>
          <p:nvPr/>
        </p:nvCxnSpPr>
        <p:spPr>
          <a:xfrm>
            <a:off x="368713" y="5382638"/>
            <a:ext cx="11408236" cy="0"/>
          </a:xfrm>
          <a:prstGeom prst="line">
            <a:avLst/>
          </a:prstGeom>
          <a:ln w="76200"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2FC483-F973-B75A-187C-D9C48EBCC0BC}"/>
              </a:ext>
            </a:extLst>
          </p:cNvPr>
          <p:cNvSpPr txBox="1"/>
          <p:nvPr/>
        </p:nvSpPr>
        <p:spPr>
          <a:xfrm>
            <a:off x="11480884" y="553179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551FC2-C278-0504-F63F-D3857E04BE75}"/>
              </a:ext>
            </a:extLst>
          </p:cNvPr>
          <p:cNvSpPr/>
          <p:nvPr/>
        </p:nvSpPr>
        <p:spPr>
          <a:xfrm>
            <a:off x="559262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704703-68DA-CB68-AD87-832D5C2B15A4}"/>
              </a:ext>
            </a:extLst>
          </p:cNvPr>
          <p:cNvSpPr/>
          <p:nvPr/>
        </p:nvSpPr>
        <p:spPr>
          <a:xfrm>
            <a:off x="809544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637-6D43-2C07-2CA4-55821CFCBD9B}"/>
              </a:ext>
            </a:extLst>
          </p:cNvPr>
          <p:cNvSpPr/>
          <p:nvPr/>
        </p:nvSpPr>
        <p:spPr>
          <a:xfrm>
            <a:off x="1061405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FF83A9-FA10-298D-B1BF-896F84C586DF}"/>
              </a:ext>
            </a:extLst>
          </p:cNvPr>
          <p:cNvSpPr/>
          <p:nvPr/>
        </p:nvSpPr>
        <p:spPr>
          <a:xfrm>
            <a:off x="1389511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D308B1-9B3E-C312-83C8-2D3ADD85CE36}"/>
              </a:ext>
            </a:extLst>
          </p:cNvPr>
          <p:cNvSpPr/>
          <p:nvPr/>
        </p:nvSpPr>
        <p:spPr>
          <a:xfrm>
            <a:off x="1713044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33C61E-C33E-A838-113E-1238D1D72C53}"/>
              </a:ext>
            </a:extLst>
          </p:cNvPr>
          <p:cNvSpPr/>
          <p:nvPr/>
        </p:nvSpPr>
        <p:spPr>
          <a:xfrm>
            <a:off x="2037662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412939-F1E0-4603-1955-942DD2B73D8F}"/>
              </a:ext>
            </a:extLst>
          </p:cNvPr>
          <p:cNvSpPr/>
          <p:nvPr/>
        </p:nvSpPr>
        <p:spPr>
          <a:xfrm>
            <a:off x="2492479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151197-9E9C-173F-2548-84E457666DC9}"/>
              </a:ext>
            </a:extLst>
          </p:cNvPr>
          <p:cNvSpPr/>
          <p:nvPr/>
        </p:nvSpPr>
        <p:spPr>
          <a:xfrm>
            <a:off x="2957065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9DDF88D-9AD8-9541-7D6F-B83912266873}"/>
              </a:ext>
            </a:extLst>
          </p:cNvPr>
          <p:cNvSpPr/>
          <p:nvPr/>
        </p:nvSpPr>
        <p:spPr>
          <a:xfrm>
            <a:off x="5815443" y="5248530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0399CE-294C-E3B4-CCA9-41AFD42559D3}"/>
              </a:ext>
            </a:extLst>
          </p:cNvPr>
          <p:cNvSpPr/>
          <p:nvPr/>
        </p:nvSpPr>
        <p:spPr>
          <a:xfrm>
            <a:off x="7911076" y="5248530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8CFC5C-976E-64F9-808E-FFF5F6EA2B69}"/>
              </a:ext>
            </a:extLst>
          </p:cNvPr>
          <p:cNvSpPr txBox="1"/>
          <p:nvPr/>
        </p:nvSpPr>
        <p:spPr>
          <a:xfrm>
            <a:off x="412315" y="4862274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Every 6 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209385-68E8-B745-E020-69272F247F6E}"/>
              </a:ext>
            </a:extLst>
          </p:cNvPr>
          <p:cNvSpPr txBox="1"/>
          <p:nvPr/>
        </p:nvSpPr>
        <p:spPr>
          <a:xfrm>
            <a:off x="1610001" y="4862274"/>
            <a:ext cx="118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Every 12 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B30351-79F2-4A2C-DC09-8EE7A8B91F87}"/>
              </a:ext>
            </a:extLst>
          </p:cNvPr>
          <p:cNvSpPr txBox="1"/>
          <p:nvPr/>
        </p:nvSpPr>
        <p:spPr>
          <a:xfrm>
            <a:off x="3395176" y="4862274"/>
            <a:ext cx="106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Every 1 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2E3A7C-877D-A336-996F-CC2FF578037B}"/>
              </a:ext>
            </a:extLst>
          </p:cNvPr>
          <p:cNvSpPr txBox="1"/>
          <p:nvPr/>
        </p:nvSpPr>
        <p:spPr>
          <a:xfrm>
            <a:off x="5263525" y="4862274"/>
            <a:ext cx="106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Every 2 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97AB82-F691-AD5A-3127-F44588AF9B5A}"/>
              </a:ext>
            </a:extLst>
          </p:cNvPr>
          <p:cNvSpPr txBox="1"/>
          <p:nvPr/>
        </p:nvSpPr>
        <p:spPr>
          <a:xfrm>
            <a:off x="9266818" y="4862274"/>
            <a:ext cx="106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Every 8 d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290570" y="183371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9575045" y="207977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0AF3D31-9EFB-1B42-C46A-A1E0BBB00E1A}"/>
              </a:ext>
            </a:extLst>
          </p:cNvPr>
          <p:cNvSpPr/>
          <p:nvPr/>
        </p:nvSpPr>
        <p:spPr>
          <a:xfrm>
            <a:off x="3395176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6E97E8-2470-1E6C-5600-B133F7BAA3D0}"/>
              </a:ext>
            </a:extLst>
          </p:cNvPr>
          <p:cNvSpPr/>
          <p:nvPr/>
        </p:nvSpPr>
        <p:spPr>
          <a:xfrm>
            <a:off x="3895082" y="5272387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A3B733-306A-586A-3525-0E8D5A6FE9CC}"/>
              </a:ext>
            </a:extLst>
          </p:cNvPr>
          <p:cNvSpPr/>
          <p:nvPr/>
        </p:nvSpPr>
        <p:spPr>
          <a:xfrm>
            <a:off x="4378474" y="5270975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54ADAF-0DD1-0358-7532-A85C623D7B33}"/>
              </a:ext>
            </a:extLst>
          </p:cNvPr>
          <p:cNvSpPr/>
          <p:nvPr/>
        </p:nvSpPr>
        <p:spPr>
          <a:xfrm>
            <a:off x="4878380" y="5270975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F28A3A-282F-E83A-3BEA-73FAD6657027}"/>
              </a:ext>
            </a:extLst>
          </p:cNvPr>
          <p:cNvSpPr/>
          <p:nvPr/>
        </p:nvSpPr>
        <p:spPr>
          <a:xfrm>
            <a:off x="6772746" y="5270975"/>
            <a:ext cx="220490" cy="2204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4E1-D07B-2AA5-FFB0-A88B56FB69E5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D1A4C-288B-540F-C7B1-C534EBF49B28}"/>
              </a:ext>
            </a:extLst>
          </p:cNvPr>
          <p:cNvSpPr txBox="1"/>
          <p:nvPr/>
        </p:nvSpPr>
        <p:spPr>
          <a:xfrm>
            <a:off x="626479" y="2426519"/>
            <a:ext cx="55742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Rotifer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3-way ANOVA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evolved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competition (true, false)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6337-D2F3-12CA-77BF-C9A5D2828579}"/>
              </a:ext>
            </a:extLst>
          </p:cNvPr>
          <p:cNvSpPr txBox="1"/>
          <p:nvPr/>
        </p:nvSpPr>
        <p:spPr>
          <a:xfrm>
            <a:off x="6296026" y="2427924"/>
            <a:ext cx="5467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Protist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2-way ANOVA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no competition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25 °C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30 °C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095CB-28A1-B374-9B31-048A72371B79}"/>
              </a:ext>
            </a:extLst>
          </p:cNvPr>
          <p:cNvSpPr txBox="1"/>
          <p:nvPr/>
        </p:nvSpPr>
        <p:spPr>
          <a:xfrm>
            <a:off x="693154" y="4888689"/>
            <a:ext cx="9677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 growth rate data were ln-transformed to meet test assumptions</a:t>
            </a:r>
          </a:p>
          <a:p>
            <a:r>
              <a:rPr lang="en-US" sz="2000" dirty="0"/>
              <a:t>Post-hoc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p-</a:t>
            </a:r>
            <a:r>
              <a:rPr lang="en-US" sz="2000" dirty="0"/>
              <a:t>values adjusted using Tukey’s HSD</a:t>
            </a:r>
            <a:endParaRPr lang="en-US" sz="2000" i="1" dirty="0"/>
          </a:p>
        </p:txBody>
      </p:sp>
      <p:pic>
        <p:nvPicPr>
          <p:cNvPr id="13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37301693-C1B1-72D3-7A50-95DEA7DD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9520" flipH="1">
            <a:off x="2509521" y="182426"/>
            <a:ext cx="940732" cy="22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BD01168E-0DCF-BC54-A750-085EEC9F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9" y="491983"/>
            <a:ext cx="2422809" cy="16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D7A4-2B0C-1DE5-6563-1CE485A8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63CDE-2ACB-4C96-13BD-F2EE9D630CEE}"/>
              </a:ext>
            </a:extLst>
          </p:cNvPr>
          <p:cNvSpPr txBox="1"/>
          <p:nvPr/>
        </p:nvSpPr>
        <p:spPr>
          <a:xfrm>
            <a:off x="1287699" y="894289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7704CB0-3137-A67E-7C14-ED5BF39DCD6A}"/>
              </a:ext>
            </a:extLst>
          </p:cNvPr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68CC-72E1-EF00-381C-436235A80A79}"/>
              </a:ext>
            </a:extLst>
          </p:cNvPr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859DB-F34A-2698-1098-4EBC0EAA05C8}"/>
              </a:ext>
            </a:extLst>
          </p:cNvPr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24471-8F2C-DEEE-19A1-25EF5997048F}"/>
              </a:ext>
            </a:extLst>
          </p:cNvPr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E63A2-A938-AE3B-67B7-BC4AC9844EEB}"/>
              </a:ext>
            </a:extLst>
          </p:cNvPr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5FA06-13A0-0792-853C-467911A11704}"/>
              </a:ext>
            </a:extLst>
          </p:cNvPr>
          <p:cNvCxnSpPr>
            <a:cxnSpLocks/>
          </p:cNvCxnSpPr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922FC-8793-A402-4547-BA643E092D59}"/>
              </a:ext>
            </a:extLst>
          </p:cNvPr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D77B-AD49-74EC-0338-BF653EA4D8C7}"/>
              </a:ext>
            </a:extLst>
          </p:cNvPr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8A55CF0C-3CF2-9456-281B-516B3A6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9" y="18851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84165-5999-64BB-5E71-18879E18D3A3}"/>
              </a:ext>
            </a:extLst>
          </p:cNvPr>
          <p:cNvCxnSpPr>
            <a:cxnSpLocks/>
          </p:cNvCxnSpPr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BC2-C404-F3D3-A746-65C6C73112F7}"/>
              </a:ext>
            </a:extLst>
          </p:cNvPr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16C91E4-6BC4-2A91-80E8-301D136DBF5E}"/>
              </a:ext>
            </a:extLst>
          </p:cNvPr>
          <p:cNvSpPr/>
          <p:nvPr/>
        </p:nvSpPr>
        <p:spPr>
          <a:xfrm rot="20074593">
            <a:off x="4894158" y="33093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4AE96B-63C7-0ECF-4435-60EBBA15AB2E}"/>
              </a:ext>
            </a:extLst>
          </p:cNvPr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4F098-C2BB-0B73-6073-1814516FEE22}"/>
              </a:ext>
            </a:extLst>
          </p:cNvPr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6FA6-99F0-251B-D6C9-5634165C43B6}"/>
              </a:ext>
            </a:extLst>
          </p:cNvPr>
          <p:cNvSpPr txBox="1"/>
          <p:nvPr/>
        </p:nvSpPr>
        <p:spPr>
          <a:xfrm>
            <a:off x="3645960" y="3486424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1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B6C-B018-DA9B-6C9E-FA50AE166E74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B5DB-6E07-0E35-9800-CB07DB6BA688}"/>
              </a:ext>
            </a:extLst>
          </p:cNvPr>
          <p:cNvSpPr txBox="1"/>
          <p:nvPr/>
        </p:nvSpPr>
        <p:spPr>
          <a:xfrm>
            <a:off x="600325" y="127342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1429-8090-0F25-68B5-643B67044AE0}"/>
              </a:ext>
            </a:extLst>
          </p:cNvPr>
          <p:cNvSpPr txBox="1"/>
          <p:nvPr/>
        </p:nvSpPr>
        <p:spPr>
          <a:xfrm>
            <a:off x="605321" y="2707708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 (</a:t>
            </a:r>
            <a:r>
              <a:rPr lang="en-US" sz="2000" i="1" dirty="0"/>
              <a:t>p</a:t>
            </a:r>
            <a:r>
              <a:rPr lang="en-US" sz="2000" dirty="0"/>
              <a:t> = 0.67)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DDD6E9A-6997-21FB-C75F-9346409F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771898" y="1304352"/>
            <a:ext cx="5819775" cy="493395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5848EF-0B22-B239-8595-896184C9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EF81B-D73B-AEA9-73FC-BBE6D9522B3B}"/>
              </a:ext>
            </a:extLst>
          </p:cNvPr>
          <p:cNvSpPr txBox="1"/>
          <p:nvPr/>
        </p:nvSpPr>
        <p:spPr>
          <a:xfrm>
            <a:off x="10468225" y="5217166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F245ADCE-1D7C-E590-A653-3F3965C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6191" y="150632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AAE5D1A5-AFB7-CDAE-1227-B1BFA9C68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3" b="11389"/>
          <a:stretch>
            <a:fillRect/>
          </a:stretch>
        </p:blipFill>
        <p:spPr>
          <a:xfrm>
            <a:off x="659388" y="4099222"/>
            <a:ext cx="2085678" cy="2099987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0280331D-9BB0-BF9B-19B1-B274CDFA2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b="13390"/>
          <a:stretch>
            <a:fillRect/>
          </a:stretch>
        </p:blipFill>
        <p:spPr>
          <a:xfrm>
            <a:off x="3122184" y="4121542"/>
            <a:ext cx="2109462" cy="2055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D981BA-C319-0001-6570-45AAFA90FB14}"/>
              </a:ext>
            </a:extLst>
          </p:cNvPr>
          <p:cNvSpPr txBox="1"/>
          <p:nvPr/>
        </p:nvSpPr>
        <p:spPr>
          <a:xfrm>
            <a:off x="1599811" y="6193630"/>
            <a:ext cx="269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Evolved temperature (°C)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5619D-9704-5CCA-9658-626330C1BE92}"/>
              </a:ext>
            </a:extLst>
          </p:cNvPr>
          <p:cNvSpPr txBox="1"/>
          <p:nvPr/>
        </p:nvSpPr>
        <p:spPr>
          <a:xfrm rot="16200000">
            <a:off x="2383241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 (± SE)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A197E-662A-2988-5B7D-D6E59FF1FE6E}"/>
              </a:ext>
            </a:extLst>
          </p:cNvPr>
          <p:cNvSpPr txBox="1"/>
          <p:nvPr/>
        </p:nvSpPr>
        <p:spPr>
          <a:xfrm rot="16200000">
            <a:off x="-79315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r</a:t>
            </a:r>
            <a:r>
              <a:rPr lang="en-US" dirty="0"/>
              <a:t> (± SE)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C645F5-CC8A-7515-8018-44497D70C44B}"/>
              </a:ext>
            </a:extLst>
          </p:cNvPr>
          <p:cNvSpPr txBox="1"/>
          <p:nvPr/>
        </p:nvSpPr>
        <p:spPr>
          <a:xfrm>
            <a:off x="969656" y="3460984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Growth rate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A08277-FCAF-5352-7A1E-6FDC95D3BF9D}"/>
              </a:ext>
            </a:extLst>
          </p:cNvPr>
          <p:cNvSpPr txBox="1"/>
          <p:nvPr/>
        </p:nvSpPr>
        <p:spPr>
          <a:xfrm>
            <a:off x="3429385" y="3494730"/>
            <a:ext cx="173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Carrying capacity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8A4AC-B77D-1829-E32A-344EDA373885}"/>
              </a:ext>
            </a:extLst>
          </p:cNvPr>
          <p:cNvSpPr/>
          <p:nvPr/>
        </p:nvSpPr>
        <p:spPr>
          <a:xfrm>
            <a:off x="958473" y="3864739"/>
            <a:ext cx="1690684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521BCD-DF93-4CEC-B3C2-5CB904C1BF54}"/>
              </a:ext>
            </a:extLst>
          </p:cNvPr>
          <p:cNvSpPr/>
          <p:nvPr/>
        </p:nvSpPr>
        <p:spPr>
          <a:xfrm>
            <a:off x="960851" y="3973531"/>
            <a:ext cx="1683544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23C2D-78C4-9227-D9A4-06C2C4009073}"/>
              </a:ext>
            </a:extLst>
          </p:cNvPr>
          <p:cNvSpPr txBox="1"/>
          <p:nvPr/>
        </p:nvSpPr>
        <p:spPr>
          <a:xfrm>
            <a:off x="1575963" y="3881481"/>
            <a:ext cx="121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5DAA5C-D06E-B5F4-343C-428A6654E5AB}"/>
              </a:ext>
            </a:extLst>
          </p:cNvPr>
          <p:cNvSpPr/>
          <p:nvPr/>
        </p:nvSpPr>
        <p:spPr>
          <a:xfrm>
            <a:off x="3403163" y="3857848"/>
            <a:ext cx="1735193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4165A-BFEB-947C-D473-78CCF6CB6407}"/>
              </a:ext>
            </a:extLst>
          </p:cNvPr>
          <p:cNvSpPr/>
          <p:nvPr/>
        </p:nvSpPr>
        <p:spPr>
          <a:xfrm>
            <a:off x="3410306" y="3965131"/>
            <a:ext cx="1720733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D030F-A4F8-F34F-458A-9B4B84E1706C}"/>
              </a:ext>
            </a:extLst>
          </p:cNvPr>
          <p:cNvSpPr txBox="1"/>
          <p:nvPr/>
        </p:nvSpPr>
        <p:spPr>
          <a:xfrm>
            <a:off x="3806678" y="3895668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F675-A07B-363C-BF1B-6C92A38F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BECE4-7A41-07E2-6287-F5A7B6CBB0DF}"/>
              </a:ext>
            </a:extLst>
          </p:cNvPr>
          <p:cNvSpPr txBox="1"/>
          <p:nvPr/>
        </p:nvSpPr>
        <p:spPr>
          <a:xfrm>
            <a:off x="831198" y="608349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BF2A062-7709-7955-B421-46D4CDF308B8}"/>
              </a:ext>
            </a:extLst>
          </p:cNvPr>
          <p:cNvSpPr/>
          <p:nvPr/>
        </p:nvSpPr>
        <p:spPr>
          <a:xfrm rot="10591980">
            <a:off x="3954898" y="362294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CDD61-9A6C-24ED-5D00-B6AE37ADD53D}"/>
              </a:ext>
            </a:extLst>
          </p:cNvPr>
          <p:cNvSpPr/>
          <p:nvPr/>
        </p:nvSpPr>
        <p:spPr>
          <a:xfrm>
            <a:off x="3956359" y="443971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0CE6A-CAA4-DA07-C436-180B56295E9D}"/>
              </a:ext>
            </a:extLst>
          </p:cNvPr>
          <p:cNvSpPr/>
          <p:nvPr/>
        </p:nvSpPr>
        <p:spPr>
          <a:xfrm>
            <a:off x="4924579" y="350348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2BB25-A47E-2953-FC09-6231A5F471D6}"/>
              </a:ext>
            </a:extLst>
          </p:cNvPr>
          <p:cNvSpPr/>
          <p:nvPr/>
        </p:nvSpPr>
        <p:spPr>
          <a:xfrm>
            <a:off x="1057049" y="448127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9785D-2D8A-D19E-8D6C-EAF86880F8A7}"/>
              </a:ext>
            </a:extLst>
          </p:cNvPr>
          <p:cNvSpPr/>
          <p:nvPr/>
        </p:nvSpPr>
        <p:spPr>
          <a:xfrm>
            <a:off x="8634714" y="350348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49CFBD-F933-8015-D36B-8AB10491420E}"/>
              </a:ext>
            </a:extLst>
          </p:cNvPr>
          <p:cNvCxnSpPr>
            <a:cxnSpLocks/>
          </p:cNvCxnSpPr>
          <p:nvPr/>
        </p:nvCxnSpPr>
        <p:spPr>
          <a:xfrm>
            <a:off x="3243520" y="381291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72E0-55B8-8591-EB22-380D80B522D6}"/>
              </a:ext>
            </a:extLst>
          </p:cNvPr>
          <p:cNvSpPr txBox="1"/>
          <p:nvPr/>
        </p:nvSpPr>
        <p:spPr>
          <a:xfrm>
            <a:off x="3054334" y="384112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3CDD-83C2-6D2C-3BC9-BBF3CFBC585F}"/>
              </a:ext>
            </a:extLst>
          </p:cNvPr>
          <p:cNvSpPr txBox="1"/>
          <p:nvPr/>
        </p:nvSpPr>
        <p:spPr>
          <a:xfrm>
            <a:off x="3239665" y="434252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ACC69891-19A8-5E2C-4665-5EE24017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32" y="308582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A79DF-F15C-4C0C-3B6F-F50B838FF37C}"/>
              </a:ext>
            </a:extLst>
          </p:cNvPr>
          <p:cNvCxnSpPr>
            <a:cxnSpLocks/>
          </p:cNvCxnSpPr>
          <p:nvPr/>
        </p:nvCxnSpPr>
        <p:spPr>
          <a:xfrm>
            <a:off x="7007446" y="3828372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629BE2-019E-8EB3-CC23-453B6400C199}"/>
              </a:ext>
            </a:extLst>
          </p:cNvPr>
          <p:cNvSpPr txBox="1"/>
          <p:nvPr/>
        </p:nvSpPr>
        <p:spPr>
          <a:xfrm>
            <a:off x="6818260" y="385659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DF36B3A-CA45-3E32-7D68-62FACDACEF45}"/>
              </a:ext>
            </a:extLst>
          </p:cNvPr>
          <p:cNvSpPr/>
          <p:nvPr/>
        </p:nvSpPr>
        <p:spPr>
          <a:xfrm rot="20074593">
            <a:off x="4806691" y="451009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10BBBEB-5CF3-6A45-4155-32C86E999D17}"/>
              </a:ext>
            </a:extLst>
          </p:cNvPr>
          <p:cNvSpPr/>
          <p:nvPr/>
        </p:nvSpPr>
        <p:spPr>
          <a:xfrm rot="10354731">
            <a:off x="5446894" y="339200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6832D-7D4B-EE04-3FCF-A2DF2DCE28FE}"/>
              </a:ext>
            </a:extLst>
          </p:cNvPr>
          <p:cNvSpPr txBox="1"/>
          <p:nvPr/>
        </p:nvSpPr>
        <p:spPr>
          <a:xfrm>
            <a:off x="5554912" y="455181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39A81-389D-441C-5373-D92061897EF5}"/>
              </a:ext>
            </a:extLst>
          </p:cNvPr>
          <p:cNvSpPr txBox="1"/>
          <p:nvPr/>
        </p:nvSpPr>
        <p:spPr>
          <a:xfrm>
            <a:off x="6226494" y="477928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B1E54-6283-3ACE-9525-EEE74702E2DB}"/>
              </a:ext>
            </a:extLst>
          </p:cNvPr>
          <p:cNvSpPr txBox="1"/>
          <p:nvPr/>
        </p:nvSpPr>
        <p:spPr>
          <a:xfrm>
            <a:off x="7412339" y="280485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60939B-7DD5-1EFD-BFE0-EB0204D15102}"/>
              </a:ext>
            </a:extLst>
          </p:cNvPr>
          <p:cNvSpPr txBox="1"/>
          <p:nvPr/>
        </p:nvSpPr>
        <p:spPr>
          <a:xfrm>
            <a:off x="818482" y="1313605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282764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16DE1A45-6779-9D7A-CB8D-6F12DF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673224"/>
            <a:ext cx="5976938" cy="398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60878C-2413-C7C9-79E8-C8043509E853}"/>
              </a:ext>
            </a:extLst>
          </p:cNvPr>
          <p:cNvSpPr txBox="1">
            <a:spLocks/>
          </p:cNvSpPr>
          <p:nvPr/>
        </p:nvSpPr>
        <p:spPr>
          <a:xfrm>
            <a:off x="543897" y="181182"/>
            <a:ext cx="112385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Rotifers experiencing competition had a lower carrying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09E0-B5ED-6D81-3B13-B65F56388DFC}"/>
              </a:ext>
            </a:extLst>
          </p:cNvPr>
          <p:cNvSpPr txBox="1"/>
          <p:nvPr/>
        </p:nvSpPr>
        <p:spPr>
          <a:xfrm>
            <a:off x="543897" y="179744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evolution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C00000"/>
                </a:solidFill>
              </a:rPr>
              <a:t>27 % lower </a:t>
            </a:r>
            <a:r>
              <a:rPr lang="en-US" sz="2000" dirty="0"/>
              <a:t>for cultures experiencing competition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33039-0688-D1E7-1440-4CA704B1820B}"/>
              </a:ext>
            </a:extLst>
          </p:cNvPr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1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736F150C-E3FF-7642-85C8-605C815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90908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C55A7E-2554-25A0-E59A-23C2D6A3883F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962EA-7051-9E66-26AE-E65A3C3CB969}"/>
              </a:ext>
            </a:extLst>
          </p:cNvPr>
          <p:cNvSpPr/>
          <p:nvPr/>
        </p:nvSpPr>
        <p:spPr>
          <a:xfrm>
            <a:off x="6838949" y="5262789"/>
            <a:ext cx="3612415" cy="3693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FBAAF-31A9-80EE-D52D-3854239679B5}"/>
              </a:ext>
            </a:extLst>
          </p:cNvPr>
          <p:cNvSpPr txBox="1"/>
          <p:nvPr/>
        </p:nvSpPr>
        <p:spPr>
          <a:xfrm>
            <a:off x="6637031" y="5293567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No competition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6BA01-0900-F682-02DC-DAEC55ED3CFC}"/>
              </a:ext>
            </a:extLst>
          </p:cNvPr>
          <p:cNvSpPr txBox="1"/>
          <p:nvPr/>
        </p:nvSpPr>
        <p:spPr>
          <a:xfrm>
            <a:off x="9135432" y="5266025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Competition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FB562-CF4E-DEA9-E0F4-4EC2220180ED}"/>
              </a:ext>
            </a:extLst>
          </p:cNvPr>
          <p:cNvSpPr txBox="1"/>
          <p:nvPr/>
        </p:nvSpPr>
        <p:spPr>
          <a:xfrm>
            <a:off x="10451364" y="20484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231039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84406-E1BF-EAA8-2BE5-4EDC8D69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052512"/>
            <a:ext cx="7143750" cy="475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5645B-76C7-7616-C902-E6FE26BC9681}"/>
              </a:ext>
            </a:extLst>
          </p:cNvPr>
          <p:cNvSpPr txBox="1"/>
          <p:nvPr/>
        </p:nvSpPr>
        <p:spPr>
          <a:xfrm>
            <a:off x="3848100" y="60007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 bear</a:t>
            </a:r>
          </a:p>
        </p:txBody>
      </p:sp>
    </p:spTree>
    <p:extLst>
      <p:ext uri="{BB962C8B-B14F-4D97-AF65-F5344CB8AC3E}">
        <p14:creationId xmlns:p14="http://schemas.microsoft.com/office/powerpoint/2010/main" val="214269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2EE-41DD-7FE7-4A80-9F182CDB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&#10;&#10;AI-generated content may be incorrect.">
            <a:extLst>
              <a:ext uri="{FF2B5EF4-FFF2-40B4-BE49-F238E27FC236}">
                <a16:creationId xmlns:a16="http://schemas.microsoft.com/office/drawing/2014/main" id="{006C381C-E66D-A8D5-7CD3-E92BFFF0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609725"/>
            <a:ext cx="6286500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5BAD7-D1A6-F60D-E456-37AFD056570D}"/>
              </a:ext>
            </a:extLst>
          </p:cNvPr>
          <p:cNvSpPr txBox="1">
            <a:spLocks/>
          </p:cNvSpPr>
          <p:nvPr/>
        </p:nvSpPr>
        <p:spPr>
          <a:xfrm>
            <a:off x="419586" y="181182"/>
            <a:ext cx="113528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Effect of competition on rotifer </a:t>
            </a:r>
            <a:r>
              <a:rPr lang="en-US" sz="3600" i="1" dirty="0"/>
              <a:t>r</a:t>
            </a:r>
            <a:r>
              <a:rPr lang="en-US" sz="3600" dirty="0"/>
              <a:t> depended on current temperature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9C8-AB92-88C7-9DF5-CCD7D5EE6C49}"/>
              </a:ext>
            </a:extLst>
          </p:cNvPr>
          <p:cNvSpPr txBox="1"/>
          <p:nvPr/>
        </p:nvSpPr>
        <p:spPr>
          <a:xfrm>
            <a:off x="304800" y="1797442"/>
            <a:ext cx="48704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had a weak effect</a:t>
            </a:r>
            <a:br>
              <a:rPr lang="en-US" sz="2000" dirty="0"/>
            </a:b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31% higher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growth rate</a:t>
            </a:r>
            <a:r>
              <a:rPr lang="en-US" sz="1600" dirty="0"/>
              <a:t> without competition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had a strong effect</a:t>
            </a:r>
            <a:br>
              <a:rPr lang="en-US" sz="2000" dirty="0"/>
            </a:b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98% higher growth rate </a:t>
            </a:r>
            <a:r>
              <a:rPr lang="en-US" sz="1600" dirty="0"/>
              <a:t>without competition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response in rotifers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DD654-966D-CE6B-8280-930085050675}"/>
              </a:ext>
            </a:extLst>
          </p:cNvPr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20</a:t>
            </a:r>
            <a:endParaRPr lang="en-US" i="1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4A35C0-22BE-64CF-1637-A2CD77C642B5}"/>
              </a:ext>
            </a:extLst>
          </p:cNvPr>
          <p:cNvSpPr/>
          <p:nvPr/>
        </p:nvSpPr>
        <p:spPr>
          <a:xfrm>
            <a:off x="6848475" y="4104993"/>
            <a:ext cx="142875" cy="8480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C320A-4772-B8A9-C57D-2D25FC3EA698}"/>
              </a:ext>
            </a:extLst>
          </p:cNvPr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A9742F27-9EF0-5FA9-C54A-F1FA2A3909FE}"/>
              </a:ext>
            </a:extLst>
          </p:cNvPr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B0B-B03C-4DB1-E492-E93DAAFA0FB1}"/>
              </a:ext>
            </a:extLst>
          </p:cNvPr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***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616CE-B0C6-2170-33BA-42E44F7B98B9}"/>
              </a:ext>
            </a:extLst>
          </p:cNvPr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B1AD-5229-0EBA-6B0E-11EC92E5F837}"/>
              </a:ext>
            </a:extLst>
          </p:cNvPr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6984-B122-E3D0-BFE7-B4668172B1B9}"/>
              </a:ext>
            </a:extLst>
          </p:cNvPr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0F6D1-38CB-2AA8-8EAC-9EE8530F2919}"/>
              </a:ext>
            </a:extLst>
          </p:cNvPr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competition</a:t>
            </a:r>
          </a:p>
        </p:txBody>
      </p:sp>
      <p:pic>
        <p:nvPicPr>
          <p:cNvPr id="1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983DAFA-64FD-49FE-DA82-CE6F63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6433" y="2448452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97A76-C2BB-8544-1A1D-33D6B9F485AD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213-527A-9B14-A7A5-DE834AFF2EFB}"/>
              </a:ext>
            </a:extLst>
          </p:cNvPr>
          <p:cNvSpPr txBox="1"/>
          <p:nvPr/>
        </p:nvSpPr>
        <p:spPr>
          <a:xfrm>
            <a:off x="10710061" y="2001989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0.03</a:t>
            </a:r>
          </a:p>
        </p:txBody>
      </p:sp>
    </p:spTree>
    <p:extLst>
      <p:ext uri="{BB962C8B-B14F-4D97-AF65-F5344CB8AC3E}">
        <p14:creationId xmlns:p14="http://schemas.microsoft.com/office/powerpoint/2010/main" val="35696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151EC4-0436-E458-2CC6-0D54D1A6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37B26D8E-2A18-DC19-CC32-DA5E4391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9B5A9-818B-99C8-AB0C-8BBA3BCDD60C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D9F63-1C9D-422D-87ED-2FD414B52C6D}"/>
              </a:ext>
            </a:extLst>
          </p:cNvPr>
          <p:cNvSpPr txBox="1"/>
          <p:nvPr/>
        </p:nvSpPr>
        <p:spPr>
          <a:xfrm>
            <a:off x="6305550" y="1712110"/>
            <a:ext cx="55716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has no effect on protist growth rate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protist </a:t>
            </a:r>
            <a:r>
              <a:rPr lang="en-US" sz="2000" i="1" dirty="0"/>
              <a:t>r</a:t>
            </a:r>
            <a:r>
              <a:rPr lang="en-US" sz="2000" dirty="0"/>
              <a:t> was 46% lower when competing with rotifers that evolved at 30 °C</a:t>
            </a:r>
            <a:br>
              <a:rPr lang="en-US" sz="20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53AB61-AE52-4B37-F1C7-F71B9A3897BD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386980-771F-465C-C5D8-14D91AB189D9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9C4000-FF0B-69DC-07F6-AFE1C844D2E4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40BBD-6E1A-F0A7-0E10-BFDCC249C03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12C1-EAFF-5807-CAE2-384BD9BF75C2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ABBB2-D744-178A-FB0F-6A910301E5E3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D889-B535-2B22-132D-884C4A7B171E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AF5630E-139A-1C58-6927-10E280169DD1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9200-D8FC-B139-AE83-1D39FFB7B872}"/>
              </a:ext>
            </a:extLst>
          </p:cNvPr>
          <p:cNvSpPr txBox="1"/>
          <p:nvPr/>
        </p:nvSpPr>
        <p:spPr>
          <a:xfrm>
            <a:off x="5590578" y="3133739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rgbClr val="FFB651"/>
                </a:solidFill>
              </a:rPr>
              <a:t>*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CBE7F734-3FF8-BC7C-438F-707720269200}"/>
              </a:ext>
            </a:extLst>
          </p:cNvPr>
          <p:cNvSpPr/>
          <p:nvPr/>
        </p:nvSpPr>
        <p:spPr>
          <a:xfrm flipH="1">
            <a:off x="5134895" y="2428871"/>
            <a:ext cx="142876" cy="1390687"/>
          </a:xfrm>
          <a:prstGeom prst="leftBracket">
            <a:avLst/>
          </a:prstGeom>
          <a:ln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7DE9709-F205-556D-D410-9C7D01DEBDC8}"/>
              </a:ext>
            </a:extLst>
          </p:cNvPr>
          <p:cNvSpPr/>
          <p:nvPr/>
        </p:nvSpPr>
        <p:spPr>
          <a:xfrm flipH="1">
            <a:off x="5466753" y="2428872"/>
            <a:ext cx="142876" cy="1919290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F0F2D-DA9B-38AE-90B7-037D82BF153D}"/>
              </a:ext>
            </a:extLst>
          </p:cNvPr>
          <p:cNvSpPr txBox="1"/>
          <p:nvPr/>
        </p:nvSpPr>
        <p:spPr>
          <a:xfrm>
            <a:off x="5233092" y="2920133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>
                <a:solidFill>
                  <a:srgbClr val="2E92A2"/>
                </a:solidFill>
              </a:rPr>
              <a:t>ns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51A71-BC7F-D853-FEB7-B92D2E6285F4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FA66-12DD-31EF-C5CC-DCCE3B50D121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4886-A815-2E7C-FEE1-43E2C3FC818F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FBA37-CC83-9B07-927B-38675BC330E0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</p:spTree>
    <p:extLst>
      <p:ext uri="{BB962C8B-B14F-4D97-AF65-F5344CB8AC3E}">
        <p14:creationId xmlns:p14="http://schemas.microsoft.com/office/powerpoint/2010/main" val="2925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6EF9-0B75-0904-5AAD-C06203C4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A6E7D17-5D35-6E76-85D5-12356F1A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219075" y="1596451"/>
            <a:ext cx="5876926" cy="4709099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92F9AE93-E9D3-617C-91AD-49C674CE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749690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870D-3D90-69D1-0AB2-5F89BC599FE0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B90A3-B0A2-796B-E0D9-2BA0A0820C68}"/>
              </a:ext>
            </a:extLst>
          </p:cNvPr>
          <p:cNvSpPr txBox="1"/>
          <p:nvPr/>
        </p:nvSpPr>
        <p:spPr>
          <a:xfrm>
            <a:off x="1302969" y="1278436"/>
            <a:ext cx="38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DED21-BEDA-C178-46E2-479A76D5E9FD}"/>
              </a:ext>
            </a:extLst>
          </p:cNvPr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427147-EDFB-3995-AB41-C85C7CA1CE22}"/>
              </a:ext>
            </a:extLst>
          </p:cNvPr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9C722-D1CF-A0AD-3795-157631192A81}"/>
              </a:ext>
            </a:extLst>
          </p:cNvPr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9B839-6CC4-9009-43C6-7A6D276E0138}"/>
              </a:ext>
            </a:extLst>
          </p:cNvPr>
          <p:cNvSpPr txBox="1"/>
          <p:nvPr/>
        </p:nvSpPr>
        <p:spPr>
          <a:xfrm>
            <a:off x="3358055" y="1676343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18E3-4DD5-6CFD-FCBF-AF7BCFEA14DE}"/>
              </a:ext>
            </a:extLst>
          </p:cNvPr>
          <p:cNvSpPr txBox="1"/>
          <p:nvPr/>
        </p:nvSpPr>
        <p:spPr>
          <a:xfrm>
            <a:off x="3367580" y="196054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224C-11FB-CC73-084F-05559250D7C6}"/>
              </a:ext>
            </a:extLst>
          </p:cNvPr>
          <p:cNvSpPr txBox="1"/>
          <p:nvPr/>
        </p:nvSpPr>
        <p:spPr>
          <a:xfrm>
            <a:off x="3377105" y="223700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4772C-4B55-E171-722D-77B9407427B4}"/>
              </a:ext>
            </a:extLst>
          </p:cNvPr>
          <p:cNvSpPr txBox="1"/>
          <p:nvPr/>
        </p:nvSpPr>
        <p:spPr>
          <a:xfrm>
            <a:off x="6305550" y="1712110"/>
            <a:ext cx="55716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has no effect on protist carrying capacity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protist </a:t>
            </a:r>
            <a:r>
              <a:rPr lang="en-US" sz="2000" i="1" dirty="0"/>
              <a:t>r</a:t>
            </a:r>
            <a:r>
              <a:rPr lang="en-US" sz="2000" dirty="0"/>
              <a:t> was ~40% lower when competing with rotifers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A0F5E-BB28-B97A-C593-25F854ADEF3D}"/>
              </a:ext>
            </a:extLst>
          </p:cNvPr>
          <p:cNvSpPr txBox="1"/>
          <p:nvPr/>
        </p:nvSpPr>
        <p:spPr>
          <a:xfrm>
            <a:off x="1871890" y="3358267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FFB651"/>
                </a:solidFill>
              </a:rPr>
              <a:t>***</a:t>
            </a:r>
            <a:endParaRPr lang="en-US" sz="2800" b="1" i="1" dirty="0">
              <a:solidFill>
                <a:srgbClr val="FFB651"/>
              </a:solidFill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24914CF-496E-90DE-E23F-FF2892C4EBF0}"/>
              </a:ext>
            </a:extLst>
          </p:cNvPr>
          <p:cNvSpPr/>
          <p:nvPr/>
        </p:nvSpPr>
        <p:spPr>
          <a:xfrm>
            <a:off x="1887278" y="2198907"/>
            <a:ext cx="118687" cy="2801718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CEB1C4-B804-744E-8A01-BCD1ED999BEB}"/>
              </a:ext>
            </a:extLst>
          </p:cNvPr>
          <p:cNvSpPr/>
          <p:nvPr/>
        </p:nvSpPr>
        <p:spPr>
          <a:xfrm>
            <a:off x="1662341" y="2198906"/>
            <a:ext cx="137011" cy="3116643"/>
          </a:xfrm>
          <a:prstGeom prst="leftBracket">
            <a:avLst/>
          </a:prstGeom>
          <a:ln w="28575"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774-1C80-715C-907B-18FAA932009E}"/>
              </a:ext>
            </a:extLst>
          </p:cNvPr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2E92A2"/>
                </a:solidFill>
              </a:rPr>
              <a:t>***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091B3E30-5257-9BD6-60A5-3150201D1B87}"/>
              </a:ext>
            </a:extLst>
          </p:cNvPr>
          <p:cNvSpPr/>
          <p:nvPr/>
        </p:nvSpPr>
        <p:spPr>
          <a:xfrm>
            <a:off x="1411032" y="4976995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D93C4-E01B-949D-D9CC-E853CB64C7F0}"/>
              </a:ext>
            </a:extLst>
          </p:cNvPr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A8349-3E95-9550-912B-5CE9151AC3F0}"/>
              </a:ext>
            </a:extLst>
          </p:cNvPr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0FCBE-4D59-654A-E1F1-60943D6A0AE9}"/>
              </a:ext>
            </a:extLst>
          </p:cNvPr>
          <p:cNvSpPr txBox="1"/>
          <p:nvPr/>
        </p:nvSpPr>
        <p:spPr>
          <a:xfrm>
            <a:off x="5143422" y="5144227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DD270-A5B0-F86B-51B7-9E2552E2EA9A}"/>
              </a:ext>
            </a:extLst>
          </p:cNvPr>
          <p:cNvSpPr txBox="1"/>
          <p:nvPr/>
        </p:nvSpPr>
        <p:spPr>
          <a:xfrm>
            <a:off x="4985238" y="5410287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2032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1B1B-A263-2DC7-6285-3D5589D26B5E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In summary…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E8CD-5355-96E0-D245-F5C1D69D3410}"/>
              </a:ext>
            </a:extLst>
          </p:cNvPr>
          <p:cNvSpPr txBox="1"/>
          <p:nvPr/>
        </p:nvSpPr>
        <p:spPr>
          <a:xfrm>
            <a:off x="1563072" y="1147756"/>
            <a:ext cx="865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</a:t>
            </a: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4453-6D3E-8B86-6C66-71DC4E07A7E9}"/>
              </a:ext>
            </a:extLst>
          </p:cNvPr>
          <p:cNvSpPr txBox="1"/>
          <p:nvPr/>
        </p:nvSpPr>
        <p:spPr>
          <a:xfrm>
            <a:off x="829647" y="4211073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 </a:t>
            </a:r>
            <a:r>
              <a:rPr lang="en-US" sz="2400" dirty="0"/>
              <a:t>Are there evolution-mediated effects of temperature on competition    </a:t>
            </a:r>
          </a:p>
          <a:p>
            <a:r>
              <a:rPr lang="en-US" sz="2400" dirty="0"/>
              <a:t>        between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2433-34AD-9E6B-BE89-899E6950FB56}"/>
              </a:ext>
            </a:extLst>
          </p:cNvPr>
          <p:cNvSpPr txBox="1"/>
          <p:nvPr/>
        </p:nvSpPr>
        <p:spPr>
          <a:xfrm>
            <a:off x="950809" y="2760826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</a:t>
            </a:r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1C6B-2CF9-77C8-3978-4C54D96FC4A0}"/>
              </a:ext>
            </a:extLst>
          </p:cNvPr>
          <p:cNvSpPr txBox="1"/>
          <p:nvPr/>
        </p:nvSpPr>
        <p:spPr>
          <a:xfrm>
            <a:off x="3300586" y="1718991"/>
            <a:ext cx="5590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/>
              <a:t>Carrying capacity is higher after evolving at 25 °C</a:t>
            </a: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DE4C-9F69-7081-621B-1B5B10EF5C6A}"/>
              </a:ext>
            </a:extLst>
          </p:cNvPr>
          <p:cNvSpPr txBox="1"/>
          <p:nvPr/>
        </p:nvSpPr>
        <p:spPr>
          <a:xfrm>
            <a:off x="3536003" y="3271254"/>
            <a:ext cx="511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/>
              <a:t>…but the effect is dependent on temperature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E85A0-BF81-D069-221F-11B6DF37BAF1}"/>
              </a:ext>
            </a:extLst>
          </p:cNvPr>
          <p:cNvSpPr txBox="1"/>
          <p:nvPr/>
        </p:nvSpPr>
        <p:spPr>
          <a:xfrm>
            <a:off x="2020011" y="5212448"/>
            <a:ext cx="8151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No</a:t>
            </a:r>
          </a:p>
          <a:p>
            <a:pPr algn="ctr"/>
            <a:r>
              <a:rPr lang="en-US" sz="2000" dirty="0"/>
              <a:t>Competition did not differ between evolutionary histories of temperature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25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2B4A-2839-E15B-7B8D-24F95E3F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5C18-C866-C7BE-29A8-07CC04D9ABE7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What I think is happening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C2B85-294A-985B-3E7D-EDFF9DB4B015}"/>
              </a:ext>
            </a:extLst>
          </p:cNvPr>
          <p:cNvSpPr txBox="1"/>
          <p:nvPr/>
        </p:nvSpPr>
        <p:spPr>
          <a:xfrm>
            <a:off x="940804" y="1312094"/>
            <a:ext cx="95747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Path analysis (either the real thing, or a cartoon version)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980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15-D69A-EE45-9CA2-196F1A71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730F-9773-C3C2-0BD2-C524762FB7F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5285-AB6B-2A43-E4B8-9E0F9993AC14}"/>
              </a:ext>
            </a:extLst>
          </p:cNvPr>
          <p:cNvSpPr txBox="1"/>
          <p:nvPr/>
        </p:nvSpPr>
        <p:spPr>
          <a:xfrm>
            <a:off x="940804" y="1312094"/>
            <a:ext cx="95747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Earth’s climate is becoming more variable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Rapid evolution in response to extreme temperature fluctuations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1001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A85-FD32-F12D-A1D0-E12A54D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E000A7-712D-70C3-F971-0AB9FD9F1514}"/>
              </a:ext>
            </a:extLst>
          </p:cNvPr>
          <p:cNvSpPr/>
          <p:nvPr/>
        </p:nvSpPr>
        <p:spPr>
          <a:xfrm>
            <a:off x="6960273" y="3020410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8026F-4325-4941-53DB-CCC0E47A0F8B}"/>
              </a:ext>
            </a:extLst>
          </p:cNvPr>
          <p:cNvSpPr/>
          <p:nvPr/>
        </p:nvSpPr>
        <p:spPr>
          <a:xfrm>
            <a:off x="3277455" y="3010885"/>
            <a:ext cx="1902372" cy="675290"/>
          </a:xfrm>
          <a:prstGeom prst="rect">
            <a:avLst/>
          </a:prstGeom>
          <a:solidFill>
            <a:srgbClr val="2E92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Evolution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2E7216-14F4-E1D4-836F-15DB7E4DC352}"/>
              </a:ext>
            </a:extLst>
          </p:cNvPr>
          <p:cNvSpPr/>
          <p:nvPr/>
        </p:nvSpPr>
        <p:spPr>
          <a:xfrm rot="10800000">
            <a:off x="4233633" y="3414578"/>
            <a:ext cx="3571875" cy="2043113"/>
          </a:xfrm>
          <a:prstGeom prst="arc">
            <a:avLst>
              <a:gd name="adj1" fmla="val 11104005"/>
              <a:gd name="adj2" fmla="val 21356861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915C412-09F8-6849-A208-E1674C6A7A62}"/>
              </a:ext>
            </a:extLst>
          </p:cNvPr>
          <p:cNvSpPr/>
          <p:nvPr/>
        </p:nvSpPr>
        <p:spPr>
          <a:xfrm>
            <a:off x="4238625" y="1970833"/>
            <a:ext cx="3571875" cy="2043113"/>
          </a:xfrm>
          <a:prstGeom prst="arc">
            <a:avLst>
              <a:gd name="adj1" fmla="val 11104005"/>
              <a:gd name="adj2" fmla="val 2048467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0D87E2E-D878-CDE5-D3C9-18F1B0E67053}"/>
              </a:ext>
            </a:extLst>
          </p:cNvPr>
          <p:cNvSpPr/>
          <p:nvPr/>
        </p:nvSpPr>
        <p:spPr>
          <a:xfrm rot="20588128">
            <a:off x="4047666" y="4389953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E3B0CE0-87B4-9C22-2218-BCCAA7064429}"/>
              </a:ext>
            </a:extLst>
          </p:cNvPr>
          <p:cNvSpPr/>
          <p:nvPr/>
        </p:nvSpPr>
        <p:spPr>
          <a:xfrm rot="8883595">
            <a:off x="7380160" y="2333092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A27CF-0381-C628-E888-40A55162CFCB}"/>
              </a:ext>
            </a:extLst>
          </p:cNvPr>
          <p:cNvSpPr txBox="1"/>
          <p:nvPr/>
        </p:nvSpPr>
        <p:spPr>
          <a:xfrm>
            <a:off x="6857357" y="3706791"/>
            <a:ext cx="210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Biotic and abiotic interactions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B343-B909-C717-2068-8328AE63A9E7}"/>
              </a:ext>
            </a:extLst>
          </p:cNvPr>
          <p:cNvSpPr txBox="1"/>
          <p:nvPr/>
        </p:nvSpPr>
        <p:spPr>
          <a:xfrm>
            <a:off x="2987222" y="3717882"/>
            <a:ext cx="248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in population traits over generations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4AF785C-950E-AD6D-380B-73DF0BFEB3F6}"/>
              </a:ext>
            </a:extLst>
          </p:cNvPr>
          <p:cNvSpPr txBox="1">
            <a:spLocks/>
          </p:cNvSpPr>
          <p:nvPr/>
        </p:nvSpPr>
        <p:spPr>
          <a:xfrm>
            <a:off x="0" y="209268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feedback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6C7667C3-DE57-C0E4-5255-98119217B3F3}"/>
              </a:ext>
            </a:extLst>
          </p:cNvPr>
          <p:cNvSpPr/>
          <p:nvPr/>
        </p:nvSpPr>
        <p:spPr>
          <a:xfrm>
            <a:off x="5470059" y="3115660"/>
            <a:ext cx="1246411" cy="823778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A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46E88177-27C1-EE7B-A7A8-05D2C5CDF55E}"/>
              </a:ext>
            </a:extLst>
          </p:cNvPr>
          <p:cNvSpPr/>
          <p:nvPr/>
        </p:nvSpPr>
        <p:spPr>
          <a:xfrm>
            <a:off x="9613434" y="1371558"/>
            <a:ext cx="1246411" cy="823778"/>
          </a:xfrm>
          <a:prstGeom prst="clou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835DE29-DFB9-F82A-8ABE-0189A3141F95}"/>
              </a:ext>
            </a:extLst>
          </p:cNvPr>
          <p:cNvSpPr/>
          <p:nvPr/>
        </p:nvSpPr>
        <p:spPr>
          <a:xfrm rot="20101184">
            <a:off x="4951315" y="1698741"/>
            <a:ext cx="4876259" cy="2315127"/>
          </a:xfrm>
          <a:prstGeom prst="arc">
            <a:avLst>
              <a:gd name="adj1" fmla="val 14946085"/>
              <a:gd name="adj2" fmla="val 21083834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2E387-829E-EB81-E804-7B7E5FABE9A7}"/>
              </a:ext>
            </a:extLst>
          </p:cNvPr>
          <p:cNvSpPr txBox="1"/>
          <p:nvPr/>
        </p:nvSpPr>
        <p:spPr>
          <a:xfrm>
            <a:off x="7561135" y="1561482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807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C2694-736A-29CF-33EB-33D7A6365521}"/>
              </a:ext>
            </a:extLst>
          </p:cNvPr>
          <p:cNvSpPr/>
          <p:nvPr/>
        </p:nvSpPr>
        <p:spPr>
          <a:xfrm rot="6312326" flipV="1">
            <a:off x="6781243" y="3107417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6E496-3666-FF89-40EF-98F5077F2D8B}"/>
              </a:ext>
            </a:extLst>
          </p:cNvPr>
          <p:cNvSpPr/>
          <p:nvPr/>
        </p:nvSpPr>
        <p:spPr>
          <a:xfrm>
            <a:off x="7422914" y="3198336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29102-1AF9-7588-889B-AC548D3FAF4E}"/>
              </a:ext>
            </a:extLst>
          </p:cNvPr>
          <p:cNvSpPr/>
          <p:nvPr/>
        </p:nvSpPr>
        <p:spPr>
          <a:xfrm>
            <a:off x="4937157" y="35278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4BFBB-D69F-4C7A-9345-52EC03AD2AFD}"/>
              </a:ext>
            </a:extLst>
          </p:cNvPr>
          <p:cNvSpPr/>
          <p:nvPr/>
        </p:nvSpPr>
        <p:spPr>
          <a:xfrm>
            <a:off x="8568127" y="3528089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B3E82-1B51-F912-CC2C-1194EA58B624}"/>
              </a:ext>
            </a:extLst>
          </p:cNvPr>
          <p:cNvCxnSpPr>
            <a:cxnSpLocks/>
          </p:cNvCxnSpPr>
          <p:nvPr/>
        </p:nvCxnSpPr>
        <p:spPr>
          <a:xfrm flipH="1">
            <a:off x="7120647" y="2606208"/>
            <a:ext cx="11543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C9E0ACC-B96A-58BB-0319-EED5AEC8A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8301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EE4999-8665-93F0-9083-00D393BD928A}"/>
              </a:ext>
            </a:extLst>
          </p:cNvPr>
          <p:cNvSpPr txBox="1"/>
          <p:nvPr/>
        </p:nvSpPr>
        <p:spPr>
          <a:xfrm>
            <a:off x="6773491" y="2163442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F9E08B74-9292-B3B0-416F-2DEC7086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5182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2AB92CC6-08EE-0A78-9EEC-299E8F393630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F20386E-6D56-0C82-CFB5-BD70049C0AFD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35530-B61F-4092-A8D7-41AB42371A7F}"/>
              </a:ext>
            </a:extLst>
          </p:cNvPr>
          <p:cNvCxnSpPr>
            <a:cxnSpLocks/>
          </p:cNvCxnSpPr>
          <p:nvPr/>
        </p:nvCxnSpPr>
        <p:spPr>
          <a:xfrm flipH="1">
            <a:off x="7577052" y="2748280"/>
            <a:ext cx="2952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EB8FC8-8151-5910-4E83-394DA6471D27}"/>
              </a:ext>
            </a:extLst>
          </p:cNvPr>
          <p:cNvSpPr txBox="1"/>
          <p:nvPr/>
        </p:nvSpPr>
        <p:spPr>
          <a:xfrm>
            <a:off x="6646886" y="317178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EA72E"/>
                </a:solidFill>
              </a:rPr>
              <a:t>Resistance</a:t>
            </a:r>
            <a:endParaRPr lang="en-US" sz="1400" dirty="0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9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02E0-19B1-BF50-0C47-4C0C3275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C70FFD9-8D7E-A985-201C-519B177B8BC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369A-64A9-4F37-BE91-DF39D5C2FC52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FE29A0-B8DD-B366-2B6D-8AD3D5711A47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6D7C1-EEED-D2DF-A673-AFA2FB233000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27E12-0E86-7195-840C-8A92608979FD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A074-4887-6A23-F013-B06C74414672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07CD5-0C05-7728-4994-455E1BD964A3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7CFCDF-9D38-6A88-1169-B3F7E2C81D32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02784D85-178F-A96A-656F-8276777C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786C0F5-38CA-B360-F61B-90A5BE47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AD730-99A0-0349-913A-D773C0680FC8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A91B0CE0-840B-D7CB-0D8B-E7A1C10E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D7EEB47F-C962-6100-EED7-BCF3734412CC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A5F1C9-F826-451B-D14B-47E43DB3C02C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B915A-7DDD-1164-AEE5-14FA29DE7202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8DC4E1-18CB-7DBE-79C9-AFB3B9623265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5D695-105F-2469-E40E-044E9D4E6F13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2E5170-0F09-D295-9D9A-9AEB6476DACD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F66D-1274-3F05-13F7-7E3FB31FD246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6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EDC-4935-C8FB-CF80-1E5E55AF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55754E-6D3C-958B-B0E8-A28C00E23D40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1FD9-7E12-3C09-AEAE-4631D6D1AADE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4D69E-DFB9-0779-C31C-59B2074E0804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4330B-7BFB-9DD2-1135-414142C63F10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25DE-1820-C91F-1EA3-5402EBDAF4E2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347F4B-F3AC-CAD1-DC81-F5CB085EFB4C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D933C685-4317-62C5-43DB-B48C98F7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60EF6E39-72CE-E2FC-429A-5EFB7A48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AD2FE2D-8BE3-35AD-CCD7-C881DD65A530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4B3762F3-CB7F-1283-E172-BE642D3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7C86EBA-342A-555D-C450-34EA5A7FEE9E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EACBB-C25B-61CF-7346-2A537FA8765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56FE3-14C0-726B-07DF-AB2149058874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55A7F3-1BC2-55D0-AE1E-BCD9450A0AF8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F44FC-4344-2A66-74E0-1B550D062726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AC7409-D715-9D0D-CE2E-97D31738097E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433F88A-4925-D5F9-9A37-F3D3B45B3B7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DA57-6E42-B9FA-583A-BF4A3751B9D6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1E652-3963-7336-C887-80AAF349447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9932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4081579" y="27937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4083040" y="36104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5051260" y="26742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183730" y="36520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761395" y="26742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81837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effects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370201" y="29836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181015" y="30119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366346" y="35133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3" y="22566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7134127" y="29991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944941" y="30273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933372" y="36808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573575" y="25627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BD31C-1CF5-E113-0360-C52A5BC37F6F}"/>
              </a:ext>
            </a:extLst>
          </p:cNvPr>
          <p:cNvSpPr txBox="1"/>
          <p:nvPr/>
        </p:nvSpPr>
        <p:spPr>
          <a:xfrm>
            <a:off x="5681593" y="37225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4" grpId="0"/>
      <p:bldP spid="10" grpId="0"/>
      <p:bldP spid="11" grpId="0" animBg="1"/>
      <p:bldP spid="13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F93C-1CFB-C327-302B-F33AA2B2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32842-E7B2-9E24-4DD3-EBBA5A0A5EEC}"/>
              </a:ext>
            </a:extLst>
          </p:cNvPr>
          <p:cNvSpPr txBox="1"/>
          <p:nvPr/>
        </p:nvSpPr>
        <p:spPr>
          <a:xfrm>
            <a:off x="1135299" y="722591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1548-80EA-778F-01FC-F3A56B515653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      between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01AE7-94A1-1002-6A75-75C176A98829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 Are populations of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affected by competition with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43D1C0-E9B7-CBE8-E8D6-5411C45D163C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C5288-CF7A-CCB4-9D4D-051471527D05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7D3B1-D74B-C6CF-8F90-65A378B44F44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E173-EEBA-2FEE-3337-5DDE2C74D77A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A1CC8-388D-6132-6F35-58DFFD97C9CC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095E15-DA6F-E6CA-D13B-2F384AB52CE5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D2947B-40C8-F5ED-33F9-C7EAE6462A9A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320FC-A746-59BF-0417-ECC55A1AA85A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CADF6D6C-E8A8-5E54-62AC-33DC9B45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B2D6B-F8CC-F456-66F0-B9B4937CB35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165BD2-75D5-4081-7962-A15FB5393C43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8830EAA-7630-41CD-7580-C5CA7F70E683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DF458AF-1E6A-5925-1295-0D4BECB5CA5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AD04A-6B61-956D-11ED-E4AC31B4BEEF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C0BB-1AE9-7F4A-96AF-5F721171C378}"/>
              </a:ext>
            </a:extLst>
          </p:cNvPr>
          <p:cNvSpPr txBox="1"/>
          <p:nvPr/>
        </p:nvSpPr>
        <p:spPr>
          <a:xfrm>
            <a:off x="3427999" y="4962799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7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C9B9-4660-E903-11DE-C23E7806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F7CCE-9865-DFE0-EA84-3A9C4A22041E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08E-77A5-554F-C4D3-D30ADF7C99A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rgbClr val="BEBEBE"/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rgbClr val="BEBEBE"/>
                </a:solidFill>
              </a:rPr>
              <a:t>       between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and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17E5-26EC-5995-006A-CE1BDC51C53B}"/>
              </a:ext>
            </a:extLst>
          </p:cNvPr>
          <p:cNvSpPr txBox="1"/>
          <p:nvPr/>
        </p:nvSpPr>
        <p:spPr>
          <a:xfrm>
            <a:off x="1135299" y="1431697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E605D0-5B7A-9B1E-AA92-31DC486C209E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solidFill>
              <a:srgbClr val="BEBEBE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FADDE-6818-BE8E-0129-FECDA9069596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7923C-76DA-1A3E-9586-38A0E18D4AF6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BCDFC-413A-7DC8-B258-41DD91EA7A5C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27B97-2CF5-A0C0-9914-74984E7AFCE4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22CE-81B1-AF22-629B-8BAF215742D7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2B9AF3-1506-0047-9FDA-FB6B7D202339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A39CA-D219-55C1-7D21-FD73240910E7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BEBEBE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7FA9D5C9-26DD-D424-E7EA-84B1ED0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ED035-3165-E240-AFD3-04010A3C899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B56D66-D415-2895-0F7F-C095A593229D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FA66A40-8B8D-EE4D-897C-E62AA8A2B52F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F28CE8-4877-ECE3-DA1E-74956123BF3F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rgbClr val="BEBEBE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34B3D-6F35-61DC-9F72-4B84882B3AA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BEBEBE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9C9DE-F3DB-E888-7F41-622D4CB8C6AE}"/>
              </a:ext>
            </a:extLst>
          </p:cNvPr>
          <p:cNvSpPr txBox="1"/>
          <p:nvPr/>
        </p:nvSpPr>
        <p:spPr>
          <a:xfrm>
            <a:off x="7366099" y="329401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2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4469-F270-274C-FE81-EBF21980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B490C3-0F39-67D7-A011-A53DB247B9D0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4D1F9-EBFF-5A05-618F-BED650C4AA5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9C864-68B6-9005-5148-AF53E87CDCB0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EBEBE"/>
                </a:solidFill>
              </a:rPr>
              <a:t>2.   Are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affected by competition with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5574688-60F2-5B35-0C52-2AF39ED364B9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695A6-8735-A006-16CA-43B9787C2204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3497F-90E5-7678-1E10-D4BE12D8D13D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BF86BC-8A1E-B853-FFBF-CCE915EDD873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6449E-94B0-5C66-0CAB-2B653E5861EA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4023F-3ECF-5DD2-7296-230C03523DBF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E3A46-5EC5-9225-DAB1-E2DCAF85FB4D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A32C-D50A-0759-182B-F04EDD5FF0E4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AB0EEC53-CB1B-0E89-4325-E89611E9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F534C-E5E4-C876-3443-DEDF952B287D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4F48F-4FBF-895F-90CD-B083CF5D6C64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A92C677-0D9B-8494-367F-964984150CF0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CFB879-434B-D18F-041D-F17C6CF0EEC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87680-D333-68AB-A45C-F37B61EA974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E0B2C-8A85-347E-E4DD-802901A13427}"/>
              </a:ext>
            </a:extLst>
          </p:cNvPr>
          <p:cNvSpPr txBox="1"/>
          <p:nvPr/>
        </p:nvSpPr>
        <p:spPr>
          <a:xfrm>
            <a:off x="6096000" y="5054962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8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A1BF-F5D0-2788-9B81-C3457949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6344-3A34-649E-DEE6-9A397C3D5D16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A43A5-10F4-62D1-39AD-E762F43E8C9F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12BA26-13BE-2099-F8DE-FEBF32A30ADD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3B4D99-ABB1-27CC-77EC-45A6DD433ADE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A4C4358-52CA-DA26-DE1F-90DE77246F21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A6C4752-6526-1A18-61A0-0E4D4D92A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9618E4-BB40-5E54-A99D-FD15BC5D4CA2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1E38A3-9FA5-3755-F502-59C3A2734C96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2FC3C38-0799-8BD4-9933-8FAE76D781B1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A03F6D0-F1CD-CC0B-A174-7457831A3CCB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549139C-F5CC-93C6-84C3-1B9F6EDC4AC1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8F9DD9-885B-6E2E-5D63-579DA2091181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11A1B7-FFDA-B651-F0AA-4BF519DF7C8F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00B5A-D2A1-DC96-2D44-48267A9F5731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BAB1415-ADA1-C417-C509-AD490270AFB5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85A654-B2C2-FE43-38FA-BCECAFA10B51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396C586-3CE6-8EC2-A56A-42D6C2FE27D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EF152F-8E87-C73C-DE50-B2DDAAC6C364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E5BC3-63ED-A37A-CCAF-55A45774BE73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EAF9DB-C1BE-B79E-6205-0EB1355271D8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A2DC6C-3436-D21B-72F8-C9F98E05D3F1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B153B8-2189-B71E-D5D6-023C6AC31736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89F1258-5C2A-8971-5CC1-32B156D1F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C14919-8F24-E7BC-C744-F3791E396216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80178A-EBC6-DDA2-4321-196F8250A876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DE8B5F0-AB90-72FE-4E3B-6BAC7F739C64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7187D-8300-E0D8-BA31-152405A1C060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3AD1A7-7E53-1AF4-94DA-57247F28CD89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BABB805-6354-F69E-E6D7-C2707667E395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5D4A06-402D-DC22-50CA-438D3816B75C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9A0E469-0606-D955-2EAD-AAB98B974DCF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AEDC2EE-2E3C-3263-FB83-91ADD5C6EECA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0CE0C7-64C7-797C-7C76-7F7B3B256981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8B059EF-7453-57FA-C2D2-AE5A53EBB5C9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6FB682-9C01-0076-8818-CAC7019282FA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614E48-B2FD-46AE-B9AC-E6C44ECC4E6E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1D1016-3173-4F6B-E442-FE9354A05B64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482312-8BD8-769C-6EA5-818E5BCF6608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C6F1C-A406-10D8-150E-401A12E199D2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07293D-C668-B428-3249-0CAA23B3586E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8C3BF9-D514-8492-79BE-E44A777C1515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820B6A-3B91-EA8D-FC63-BE928472D1AE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73817F-ADB4-36FA-E0EE-B111C74FA5E8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2629B72-DBA9-4FCC-D407-B3424BE979EF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FA2C70F-60E3-9994-C14C-82CE5641718D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B6B620-08A8-440A-191A-DB1F9901960C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3066F5-6CA8-6C08-E005-4A7D32679365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2730C32-C987-4E70-B960-3486AB9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E9A715A-456C-68C7-4751-CA69E4BED35E}"/>
              </a:ext>
            </a:extLst>
          </p:cNvPr>
          <p:cNvSpPr txBox="1"/>
          <p:nvPr/>
        </p:nvSpPr>
        <p:spPr>
          <a:xfrm>
            <a:off x="7290570" y="18337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0.6154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178D97-AFB8-92DE-0E58-E1605C3A0FB7}"/>
              </a:ext>
            </a:extLst>
          </p:cNvPr>
          <p:cNvSpPr txBox="1"/>
          <p:nvPr/>
        </p:nvSpPr>
        <p:spPr>
          <a:xfrm>
            <a:off x="9575045" y="20797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77.1889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3EA17F-9307-13B4-7ADE-206D20E84871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CA95F3-6D07-4480-B1C5-2D9A30938961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9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85-F07A-3D5B-4EFE-7973F334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5DAA1-6E1F-79F8-5660-B68B1F38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5887" r="59741" b="40594"/>
          <a:stretch>
            <a:fillRect/>
          </a:stretch>
        </p:blipFill>
        <p:spPr>
          <a:xfrm>
            <a:off x="7109046" y="1118573"/>
            <a:ext cx="4115943" cy="32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CF609-787D-BC8B-DB92-0FCDC41EB470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CC070-D3E6-D134-B73D-74D7EDC26FFF}"/>
              </a:ext>
            </a:extLst>
          </p:cNvPr>
          <p:cNvSpPr txBox="1"/>
          <p:nvPr/>
        </p:nvSpPr>
        <p:spPr>
          <a:xfrm>
            <a:off x="685573" y="1220449"/>
            <a:ext cx="83222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imaged at the beginning of the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 &gt; 200 for each evolutionary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to be analyzed!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1BCF6A-791A-0AEB-AA40-24CA92AFD259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5F519-E839-32C5-B2B7-360073BDFAB9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EABDCB4-303C-CC1B-BB8F-9B6C9D4F3E3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DA679DF-0076-E027-15DD-39A405C05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45A06-72A7-DBE8-AC94-5B11D8D245C8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DE1341-89AE-366E-9CB6-42C228EE2C91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B1E661-B5DB-8E9E-5CE8-CC947437FE8A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FAFED-F56A-66E9-2E71-1DFFB964FEA2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28ACF0-EDF9-98F8-1AAD-55038D40AB23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B52184-8AF7-859F-3619-2E6F96795DB6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D6899-9203-D4E5-DD56-3D29613D0C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E19B3-0CE5-2AE7-0011-23783F2C0C96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278A27-FB30-1887-EFF8-A45F8A142009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50479FE-5C57-BE03-8493-FDE86139832E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0B41A-06CB-ADF3-FA53-8382639442B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F88802-4143-B39B-B7B9-8FCA8FBE31FA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50DD90-8A7A-9AB7-2630-87CBC7E04137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E3EBA5-7E13-107A-281F-61E1A28957B0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25A81-B816-3BC6-C3EF-064265741FF2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85DB3F3-DF90-0A9C-20FC-9E4618CDB2D7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0EE7C7-5040-AE3B-2F3D-9402E255E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45EC21-9C16-EC8E-C3E8-5CAD6AC5647F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A13E3E-1588-1A8C-9EF2-986F929CFC3E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7FCE1-6CE7-7845-06FD-1655CB46B537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A5D6A3-8EB3-AA07-77D6-E6A47010648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A063A8-E3F1-282B-8DD1-3DC043A56926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10E71E-0840-4845-66CF-872756C72CAA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46D410-E2F8-6D47-C870-48B3A203433F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FF958-C4BF-4B6A-08DA-2CE276FF82B1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331650-1886-9C50-44E2-E61F3D26202E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372DF-5848-1C0F-C3ED-E869FE966807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5E5DF1F-39F7-AA01-C219-8407B1DCF07C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61DFB4B-5D11-D878-2CDF-64B38D9B17B3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2C3C57-0146-3CD7-E926-A4920F584116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8F9B83-C937-3754-1489-891AC858D513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5570C4-1028-447E-FE4F-51400255407A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AEC82B-6665-5C79-3213-387F7AA9A674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0002C-9CCD-E173-4B33-D4FFA24FDA6F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F9761D-9B0E-AA15-B0D4-C338CC2CFCE4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9492DB-ACF6-BF58-8E23-85E5DE69E861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2DB672A-6056-9F9F-78FC-8227AFD1D5D4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6D1B8F-9A94-0D96-374E-5D94297B5D25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F488B48-C193-B7A3-C46A-545A9A92282A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74BCF-B831-5767-1554-413F349D2591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3CADFD-73B9-CEF1-2900-652BB91AC48C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971379E-2B8A-51AB-8CF1-9003876814AD}"/>
              </a:ext>
            </a:extLst>
          </p:cNvPr>
          <p:cNvSpPr/>
          <p:nvPr/>
        </p:nvSpPr>
        <p:spPr>
          <a:xfrm>
            <a:off x="257338" y="5272255"/>
            <a:ext cx="220490" cy="22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69CE7-23E1-EA61-919E-CC2EAD7DCB1A}"/>
              </a:ext>
            </a:extLst>
          </p:cNvPr>
          <p:cNvCxnSpPr>
            <a:cxnSpLocks/>
          </p:cNvCxnSpPr>
          <p:nvPr/>
        </p:nvCxnSpPr>
        <p:spPr>
          <a:xfrm>
            <a:off x="361098" y="4818970"/>
            <a:ext cx="0" cy="4534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C8605-0CB5-0CE8-950D-58AF6F256983}"/>
              </a:ext>
            </a:extLst>
          </p:cNvPr>
          <p:cNvSpPr txBox="1"/>
          <p:nvPr/>
        </p:nvSpPr>
        <p:spPr>
          <a:xfrm>
            <a:off x="175241" y="4449638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Size measured</a:t>
            </a:r>
          </a:p>
        </p:txBody>
      </p:sp>
    </p:spTree>
    <p:extLst>
      <p:ext uri="{BB962C8B-B14F-4D97-AF65-F5344CB8AC3E}">
        <p14:creationId xmlns:p14="http://schemas.microsoft.com/office/powerpoint/2010/main" val="276253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 flipH="1" flipV="1">
            <a:off x="6616073" y="4727307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16073" y="3009900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</p:cNvCxnSpPr>
          <p:nvPr/>
        </p:nvCxnSpPr>
        <p:spPr>
          <a:xfrm flipV="1">
            <a:off x="8366701" y="1964527"/>
            <a:ext cx="566825" cy="767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</p:cNvCxnSpPr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ln w="57150">
            <a:solidFill>
              <a:srgbClr val="15608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</p:cNvCxnSpPr>
          <p:nvPr/>
        </p:nvCxnSpPr>
        <p:spPr>
          <a:xfrm flipV="1">
            <a:off x="8331262" y="4744172"/>
            <a:ext cx="707994" cy="873608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AD7818F-11EC-AB58-6385-446FA9ED8848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C4B5-B378-2939-48C1-5A9B9BA726FE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E147C-3135-4094-1868-800B2FD0E08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DF795E-F99E-2ADD-6287-F17A83D9D1A9}"/>
              </a:ext>
            </a:extLst>
          </p:cNvPr>
          <p:cNvCxnSpPr>
            <a:cxnSpLocks/>
          </p:cNvCxnSpPr>
          <p:nvPr/>
        </p:nvCxnSpPr>
        <p:spPr>
          <a:xfrm flipH="1" flipV="1">
            <a:off x="10092054" y="4835802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D2B6FF-EE1B-69DB-B121-7C52A8F4EB36}"/>
              </a:ext>
            </a:extLst>
          </p:cNvPr>
          <p:cNvCxnSpPr>
            <a:cxnSpLocks/>
          </p:cNvCxnSpPr>
          <p:nvPr/>
        </p:nvCxnSpPr>
        <p:spPr>
          <a:xfrm flipV="1">
            <a:off x="10080682" y="3104458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9A545-51BC-7F62-13A9-6A05CF2C23BB}"/>
              </a:ext>
            </a:extLst>
          </p:cNvPr>
          <p:cNvCxnSpPr>
            <a:cxnSpLocks/>
          </p:cNvCxnSpPr>
          <p:nvPr/>
        </p:nvCxnSpPr>
        <p:spPr>
          <a:xfrm flipV="1">
            <a:off x="2737053" y="3695700"/>
            <a:ext cx="0" cy="54377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8963-2FE9-2D0A-4FF9-6BDC07C4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6097C-3AC8-A497-7891-63E65D8D749D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33D7303-658B-78AF-D743-518DC404FCEB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0C13-40B7-2414-A893-9DC497C1C3F6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08B26-5457-6763-AB8A-03AB8252F89D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7235-6819-5A07-2E05-9EE10DD3280E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D17D1-C61E-69A1-C282-72615541A316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C4D00-46D0-D8A4-8912-FEF6F25048E0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320EC4-EE9D-EA26-0D99-8FF162EBAA06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7253-0D40-F1CC-C0F1-2FB8AC0F974C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254F898F-510C-4AE5-78E3-0FDD8DF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33B9-B934-299C-7E7F-7C9A16EAE91C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5ED625-B07E-BCC5-8FC2-A8AEB9429696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61DEAB-0703-22F3-3E8E-5DD6F58BA1F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26F7426-4864-0D8D-3E59-E04F6AE5E1C1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04386-8F30-9B7A-908F-0CE91D03627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9697-0A27-D77C-9E6A-A83184707D88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F584-3425-83E4-76BA-4BC8541A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7D6991E-F266-D206-A19F-4034CECDC451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C8898-EAED-9AEA-8DF4-4D9DEC87D527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0B365-01F5-02FB-2D9A-87860BC22A89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017F9-F14C-BFF5-05F8-8886BE10651F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8499-B275-1543-75BD-0062D3A62C10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F169C0-2EA1-2829-12AC-02F3E8DCC66B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905EF4-2643-7F90-ACF4-F19C7056396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05746-B658-9F72-9374-6390F6281D72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469A9CD2-3545-4496-C643-32F13BC6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4A55D-933D-BF3D-D6EE-70D2A2B05336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78D7D-2D3B-2CC3-A068-3FDA3C4AD283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C2E6243-E102-BFE5-516D-E50E1D4C3BA7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89F52E1-0A76-5461-B346-142DA33B6922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C326-111F-AA3C-6197-41E9ED4D65F2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0D36-17AE-0F42-8FCF-F197F83EAD1D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1123-89D3-45FD-A920-9A89593479A7}"/>
              </a:ext>
            </a:extLst>
          </p:cNvPr>
          <p:cNvSpPr txBox="1"/>
          <p:nvPr/>
        </p:nvSpPr>
        <p:spPr>
          <a:xfrm>
            <a:off x="8027613" y="875018"/>
            <a:ext cx="385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CE5E3-C8A7-F619-6699-B5D1129C25D5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8E747-1F4D-BF29-1FEE-F2092D2019AF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1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1622</Words>
  <Application>Microsoft Office PowerPoint</Application>
  <PresentationFormat>Widescreen</PresentationFormat>
  <Paragraphs>391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271</cp:revision>
  <dcterms:created xsi:type="dcterms:W3CDTF">2025-10-21T18:58:47Z</dcterms:created>
  <dcterms:modified xsi:type="dcterms:W3CDTF">2025-10-23T00:13:48Z</dcterms:modified>
</cp:coreProperties>
</file>